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56" r:id="rId2"/>
    <p:sldId id="312" r:id="rId3"/>
    <p:sldId id="282" r:id="rId4"/>
    <p:sldId id="330" r:id="rId5"/>
    <p:sldId id="295" r:id="rId6"/>
    <p:sldId id="304" r:id="rId7"/>
    <p:sldId id="287" r:id="rId8"/>
    <p:sldId id="326" r:id="rId9"/>
    <p:sldId id="327" r:id="rId10"/>
    <p:sldId id="316" r:id="rId11"/>
    <p:sldId id="325" r:id="rId12"/>
    <p:sldId id="335" r:id="rId13"/>
    <p:sldId id="339" r:id="rId14"/>
    <p:sldId id="336" r:id="rId15"/>
    <p:sldId id="340" r:id="rId16"/>
    <p:sldId id="337" r:id="rId17"/>
    <p:sldId id="338" r:id="rId18"/>
    <p:sldId id="341" r:id="rId19"/>
    <p:sldId id="33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F"/>
    <a:srgbClr val="004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1743D-42BA-4CBE-AC88-A58BDAC5568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82154-ED3B-43F0-9C5B-1BB704FD3F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19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9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91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5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21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87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67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0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34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D169-1DB8-4B64-BDB2-4950BEDF65C8}" type="datetimeFigureOut">
              <a:rPr lang="it-IT" smtClean="0"/>
              <a:t>11/11/2024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84A8-A774-426B-9F27-8E03E7BDFC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7B6DBF-A859-401C-AF23-D2643ACBE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367" y="0"/>
            <a:ext cx="13361669" cy="704938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612606" y="71512"/>
            <a:ext cx="10384465" cy="112110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Collegio Docenti n.3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2881" y="6139256"/>
            <a:ext cx="2509284" cy="602512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2024-2025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03BD5A-3B0F-4BED-B97C-0294340E772A}"/>
              </a:ext>
            </a:extLst>
          </p:cNvPr>
          <p:cNvSpPr txBox="1"/>
          <p:nvPr/>
        </p:nvSpPr>
        <p:spPr>
          <a:xfrm>
            <a:off x="2882942" y="4098460"/>
            <a:ext cx="36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#lanostrascuolaèdifferente 2019-20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DA3301-687B-D640-31B7-7B3895DA9794}"/>
              </a:ext>
            </a:extLst>
          </p:cNvPr>
          <p:cNvSpPr txBox="1"/>
          <p:nvPr/>
        </p:nvSpPr>
        <p:spPr>
          <a:xfrm>
            <a:off x="4122907" y="4404734"/>
            <a:ext cx="367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           #nessunorestiindietro 2020-21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449FFC-3B17-D833-94BB-FAF5050BC42B}"/>
              </a:ext>
            </a:extLst>
          </p:cNvPr>
          <p:cNvSpPr txBox="1"/>
          <p:nvPr/>
        </p:nvSpPr>
        <p:spPr>
          <a:xfrm>
            <a:off x="5789662" y="4748947"/>
            <a:ext cx="3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                     #esserci 2021-22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C35FAB-07B6-035E-5CB3-50A4F1CDD909}"/>
              </a:ext>
            </a:extLst>
          </p:cNvPr>
          <p:cNvSpPr txBox="1"/>
          <p:nvPr/>
        </p:nvSpPr>
        <p:spPr>
          <a:xfrm>
            <a:off x="7895455" y="5068274"/>
            <a:ext cx="237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#incammino 2022-23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A707A-1AAB-CB4B-1745-1B63E07E6D63}"/>
              </a:ext>
            </a:extLst>
          </p:cNvPr>
          <p:cNvSpPr txBox="1"/>
          <p:nvPr/>
        </p:nvSpPr>
        <p:spPr>
          <a:xfrm>
            <a:off x="3282165" y="6092250"/>
            <a:ext cx="4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#</a:t>
            </a:r>
            <a:r>
              <a:rPr lang="it-IT" sz="3600" dirty="0" err="1">
                <a:solidFill>
                  <a:srgbClr val="FF0000"/>
                </a:solidFill>
              </a:rPr>
              <a:t>proviamoconlalentezza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4539B1-529B-EF69-0A52-71F448FC4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313" y="102104"/>
            <a:ext cx="2298391" cy="84132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F28691-636F-F1A8-0650-5549E36935AC}"/>
              </a:ext>
            </a:extLst>
          </p:cNvPr>
          <p:cNvSpPr txBox="1"/>
          <p:nvPr/>
        </p:nvSpPr>
        <p:spPr>
          <a:xfrm>
            <a:off x="9260038" y="5379078"/>
            <a:ext cx="237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#bambini 2023-24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05739F-7D1D-85DC-F9E7-836603DF6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052" y="5887259"/>
            <a:ext cx="1180793" cy="970741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DEF9C6-08A7-1624-7F58-DEAF2A4ED70F}"/>
              </a:ext>
            </a:extLst>
          </p:cNvPr>
          <p:cNvSpPr txBox="1"/>
          <p:nvPr/>
        </p:nvSpPr>
        <p:spPr>
          <a:xfrm>
            <a:off x="2027523" y="1110588"/>
            <a:ext cx="281940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4982"/>
                </a:solidFill>
              </a:rPr>
              <a:t>Martedì 12 novembre2024</a:t>
            </a:r>
          </a:p>
        </p:txBody>
      </p:sp>
    </p:spTree>
    <p:extLst>
      <p:ext uri="{BB962C8B-B14F-4D97-AF65-F5344CB8AC3E}">
        <p14:creationId xmlns:p14="http://schemas.microsoft.com/office/powerpoint/2010/main" val="327605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6092" y="284125"/>
            <a:ext cx="4662786" cy="79382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8. Lettura diffusa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A936E6-20A5-1D11-614A-AFE398B0BED2}"/>
              </a:ext>
            </a:extLst>
          </p:cNvPr>
          <p:cNvSpPr txBox="1"/>
          <p:nvPr/>
        </p:nvSpPr>
        <p:spPr>
          <a:xfrm>
            <a:off x="2686050" y="2148463"/>
            <a:ext cx="6819900" cy="646331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6 NOVEMBRE: Parco Urbano classi 5A e 5E  lettori: Sindaco e </a:t>
            </a:r>
            <a:r>
              <a:rPr lang="it-IT" dirty="0" err="1"/>
              <a:t>ass</a:t>
            </a:r>
            <a:r>
              <a:rPr lang="it-IT" dirty="0"/>
              <a:t> Politiche scolastiche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1473D1-3A5A-4715-DB8F-BB448C64253D}"/>
              </a:ext>
            </a:extLst>
          </p:cNvPr>
          <p:cNvSpPr txBox="1"/>
          <p:nvPr/>
        </p:nvSpPr>
        <p:spPr>
          <a:xfrm>
            <a:off x="3263900" y="4063206"/>
            <a:ext cx="5575300" cy="646331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8 NOVEMBRE: area esterna di via Buonincontro </a:t>
            </a:r>
          </a:p>
          <a:p>
            <a:r>
              <a:rPr lang="it-IT" dirty="0"/>
              <a:t>classi 5F e 5G  lettori: A.ge  Presidente Circolo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C94A12-9168-931B-7F6D-21B3F4D5F733}"/>
              </a:ext>
            </a:extLst>
          </p:cNvPr>
          <p:cNvSpPr txBox="1"/>
          <p:nvPr/>
        </p:nvSpPr>
        <p:spPr>
          <a:xfrm>
            <a:off x="3200400" y="5499418"/>
            <a:ext cx="5791200" cy="646331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12 novembre: area esterna di via Spiniello classi 5B, 5C, 5D</a:t>
            </a:r>
          </a:p>
          <a:p>
            <a:r>
              <a:rPr lang="it-IT" dirty="0"/>
              <a:t>Lettore: Vescovo don A. di Donna</a:t>
            </a:r>
          </a:p>
        </p:txBody>
      </p:sp>
    </p:spTree>
    <p:extLst>
      <p:ext uri="{BB962C8B-B14F-4D97-AF65-F5344CB8AC3E}">
        <p14:creationId xmlns:p14="http://schemas.microsoft.com/office/powerpoint/2010/main" val="229843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4854" y="73010"/>
            <a:ext cx="2753946" cy="79382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i="1" dirty="0"/>
              <a:t> </a:t>
            </a:r>
            <a:br>
              <a:rPr lang="it-IT" i="1" dirty="0"/>
            </a:br>
            <a:br>
              <a:rPr lang="it-IT" i="1" dirty="0"/>
            </a:br>
            <a:br>
              <a:rPr lang="it-IT" i="1" dirty="0"/>
            </a:br>
            <a:r>
              <a:rPr lang="it-IT" i="1" dirty="0"/>
              <a:t>9. VV ed EE </a:t>
            </a:r>
            <a:br>
              <a:rPr lang="it-IT" i="1" dirty="0"/>
            </a:br>
            <a:br>
              <a:rPr lang="it-IT" i="1" dirty="0"/>
            </a:br>
            <a:br>
              <a:rPr lang="it-IT" i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2654AB-2B36-9EE7-7690-B89FC7899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834"/>
            <a:ext cx="12192000" cy="59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A89CB-C643-D1E9-9177-0B1FA51C5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73156A2-9114-763D-6F8A-D17698F1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0E99A3-79CD-37AD-5527-0532F143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552B6A1-4BEC-F833-2588-8D8C2BEB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0CF0FC9-496F-0EB4-8F51-60FDC31B3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3862"/>
            <a:ext cx="10287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1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982FE-7450-CE8F-B18B-A79A74A87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5985930-39C1-AB22-3934-0ACCDF195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D74DE8-68A2-1FF0-D4A8-138A9391D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2DF2857-0DD6-0D88-CF77-6D1D2218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3CA599-576D-8B52-E0BE-6410BE01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90562"/>
            <a:ext cx="10287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2FA6-BC4A-172E-6E12-718033A25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6109FBE-A3A8-7B88-3CD9-83977D7C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10E969-E0B4-B898-19EB-68C062F2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B9E8D17-6F3D-7E3E-92E3-22C8F178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506F2D-8810-BC26-3D61-685EC3E6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489598"/>
            <a:ext cx="102012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5E18-5890-CC8A-5CD2-7C23882E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FBD3E5A-67EF-636A-AAC8-B45EDDA2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047EB8-A4AB-8996-4C0C-EFDC9A1B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290F98A-BF61-C728-B20F-B58E2C48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F48100-B94B-9094-A426-26DBB2574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81025"/>
            <a:ext cx="10287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2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0A122-C322-F8D7-9C4C-A3166F06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AAD41C8-A4E4-F6B9-A03B-D0A2DDA6C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CDA92D-371E-D446-C0E5-62D067FC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E5607A1-8D93-80FC-BEF4-8996AB3D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D8FA99-1D4B-0760-E78F-AFB3FC118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4835"/>
            <a:ext cx="10287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6B51-CC5A-A98F-AB22-4FD083C1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C2A4065-17CA-C210-71E3-0B8E8D98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53"/>
            <a:ext cx="12246139" cy="6888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E6BB7B-BB99-17CE-19C2-AFCAAB17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DDA3265-AEA1-7705-2318-E439A47D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5A84D2-9794-7199-3CE4-66968D258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7687"/>
            <a:ext cx="10287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22ED-6BBF-5259-D5CE-24B7953F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3707624-3033-2406-8B5F-896DA969F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0" y="0"/>
            <a:ext cx="12246139" cy="6888453"/>
          </a:xfrm>
          <a:prstGeom prst="rect">
            <a:avLst/>
          </a:prstGeom>
          <a:solidFill>
            <a:srgbClr val="FFDE5F"/>
          </a:solidFill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1AD4F-3271-482E-4533-CC3513C0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E486F26B-7B25-E5FA-28FE-15CEFD73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4484962"/>
            <a:ext cx="7900987" cy="2281239"/>
          </a:xfrm>
          <a:solidFill>
            <a:srgbClr val="FFDE5F"/>
          </a:solidFill>
        </p:spPr>
        <p:txBody>
          <a:bodyPr>
            <a:normAutofit/>
          </a:bodyPr>
          <a:lstStyle/>
          <a:p>
            <a:pPr algn="ctr"/>
            <a:r>
              <a:rPr lang="it-IT" sz="2800" dirty="0"/>
              <a:t>Compenso e tempistica</a:t>
            </a:r>
            <a:br>
              <a:rPr lang="it-IT" sz="2800" dirty="0"/>
            </a:br>
            <a:r>
              <a:rPr lang="it-IT" sz="2800" dirty="0"/>
              <a:t>120 </a:t>
            </a:r>
            <a:r>
              <a:rPr lang="it-IT" sz="2800" dirty="0" err="1"/>
              <a:t>hh</a:t>
            </a:r>
            <a:r>
              <a:rPr lang="it-IT" sz="2800" dirty="0"/>
              <a:t> max    80 € onnicomprensivi</a:t>
            </a:r>
            <a:br>
              <a:rPr lang="it-IT" sz="2800" dirty="0"/>
            </a:br>
            <a:r>
              <a:rPr lang="it-IT" sz="2800" dirty="0"/>
              <a:t>da gennaio 2025 </a:t>
            </a:r>
            <a:r>
              <a:rPr lang="it-IT" sz="2800"/>
              <a:t>a </a:t>
            </a:r>
            <a:r>
              <a:rPr lang="it-IT" sz="2800" b="1"/>
              <a:t>dicembre 2025</a:t>
            </a:r>
            <a:br>
              <a:rPr lang="it-IT" sz="2800" dirty="0"/>
            </a:br>
            <a:r>
              <a:rPr lang="it-IT" sz="2800" dirty="0"/>
              <a:t>un incontro settimanale di 2hh e 30’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2F0CA5-AC1B-D9F4-17C5-45F8EEC3E2CC}"/>
              </a:ext>
            </a:extLst>
          </p:cNvPr>
          <p:cNvSpPr txBox="1"/>
          <p:nvPr/>
        </p:nvSpPr>
        <p:spPr>
          <a:xfrm>
            <a:off x="1343026" y="259618"/>
            <a:ext cx="9272587" cy="2246769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CHE FA IL DOCENTE?</a:t>
            </a:r>
          </a:p>
          <a:p>
            <a:pPr algn="ctr"/>
            <a:r>
              <a:rPr lang="it-IT" sz="2800" dirty="0">
                <a:latin typeface="+mj-lt"/>
              </a:rPr>
              <a:t>Accompagna due  gruppi di ragazzi con DA un giorno a settimana  ( alternativamente) nel quartiere  del centro storico per fare esperienza concreta di autonomie di base della vita quotidiana. </a:t>
            </a:r>
            <a:r>
              <a:rPr lang="it-IT" sz="2800" dirty="0" err="1">
                <a:latin typeface="+mj-lt"/>
              </a:rPr>
              <a:t>Sara’</a:t>
            </a:r>
            <a:r>
              <a:rPr lang="it-IT" sz="2800" dirty="0">
                <a:latin typeface="+mj-lt"/>
              </a:rPr>
              <a:t> supportato da 2 giovani col ruolo di tutor.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198574-DECE-A514-8430-1F54DB7FF333}"/>
              </a:ext>
            </a:extLst>
          </p:cNvPr>
          <p:cNvSpPr txBox="1"/>
          <p:nvPr/>
        </p:nvSpPr>
        <p:spPr>
          <a:xfrm>
            <a:off x="1343026" y="2536285"/>
            <a:ext cx="9058275" cy="1815882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REQUISITI ESSENZIALI: conoscere il territorio, sapersi rapportare a persone con diversabilità di diversa gravità, saper gestire gli imprevisti, essere motivato a favorire processi di inclusione.</a:t>
            </a:r>
          </a:p>
        </p:txBody>
      </p:sp>
    </p:spTree>
    <p:extLst>
      <p:ext uri="{BB962C8B-B14F-4D97-AF65-F5344CB8AC3E}">
        <p14:creationId xmlns:p14="http://schemas.microsoft.com/office/powerpoint/2010/main" val="264439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E3B195B-F6A6-7FBA-CFA3-AAA35C94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164" y="188853"/>
            <a:ext cx="2297011" cy="8419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10D295-4F5C-9927-7DC4-3C2A4490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44" y="2232509"/>
            <a:ext cx="4797968" cy="3944454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EA5ADBB7-8942-C449-6E6E-EE4DB23C704A}"/>
              </a:ext>
            </a:extLst>
          </p:cNvPr>
          <p:cNvSpPr/>
          <p:nvPr/>
        </p:nvSpPr>
        <p:spPr>
          <a:xfrm rot="16540510">
            <a:off x="1690717" y="-268259"/>
            <a:ext cx="3875314" cy="604849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CA6449-9D10-1BAA-9F9B-CD70F0F087F4}"/>
              </a:ext>
            </a:extLst>
          </p:cNvPr>
          <p:cNvSpPr txBox="1"/>
          <p:nvPr/>
        </p:nvSpPr>
        <p:spPr>
          <a:xfrm>
            <a:off x="1759415" y="1286605"/>
            <a:ext cx="3971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Bahnschrift Condensed" panose="020B0502040204020203" pitchFamily="34" charset="0"/>
              </a:rPr>
              <a:t>La lentezza non è un ostacolo ma una danza: ogni passo misurato ci avvicina ai nostri sogni</a:t>
            </a:r>
          </a:p>
        </p:txBody>
      </p:sp>
    </p:spTree>
    <p:extLst>
      <p:ext uri="{BB962C8B-B14F-4D97-AF65-F5344CB8AC3E}">
        <p14:creationId xmlns:p14="http://schemas.microsoft.com/office/powerpoint/2010/main" val="383634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7B6DBF-A859-401C-AF23-D2643ACBE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938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AA14C55-BB76-FF99-4F35-DDB7EC5DD3D7}"/>
              </a:ext>
            </a:extLst>
          </p:cNvPr>
          <p:cNvSpPr txBox="1"/>
          <p:nvPr/>
        </p:nvSpPr>
        <p:spPr>
          <a:xfrm>
            <a:off x="2794000" y="1168400"/>
            <a:ext cx="6743700" cy="36009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Ordine del giorno seduta del 12.11.2024</a:t>
            </a:r>
          </a:p>
          <a:p>
            <a:pPr algn="ctr"/>
            <a:endParaRPr lang="it-IT" sz="2400" b="1" dirty="0"/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Approvazione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del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verbale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della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seduta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precedente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Approvazione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P.A.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delle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attività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a.s.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2024-2025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Nomina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Tutor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docente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neoassunto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Approvazione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proposta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gemellaggio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a.s.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2024-2025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Approvazione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proposta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Rete per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l’Inclusione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Aggiornamento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documenti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connessi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 PTOF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Esiti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Invalsi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nuove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date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Lettura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diffusa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spcAft>
                <a:spcPts val="0"/>
              </a:spcAft>
              <a:buFont typeface="+mj-lt"/>
              <a:buAutoNum type="arabicParenR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VV ed EE </a:t>
            </a:r>
            <a:endParaRPr lang="it-IT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4F56C52-9061-E9FF-22EB-B9D75919A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89" y="4707835"/>
            <a:ext cx="5054022" cy="96325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DF2B7F6-CDC1-1248-8109-1ABA60F5D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479" y="5444290"/>
            <a:ext cx="1648027" cy="13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454" y="384907"/>
            <a:ext cx="10791092" cy="793824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           1. </a:t>
            </a:r>
            <a:r>
              <a:rPr lang="it-IT" i="1" dirty="0"/>
              <a:t>Approvazione verbale seduta precedente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717D6F-2B24-4C57-8448-258D49904E6A}"/>
              </a:ext>
            </a:extLst>
          </p:cNvPr>
          <p:cNvSpPr txBox="1"/>
          <p:nvPr/>
        </p:nvSpPr>
        <p:spPr>
          <a:xfrm>
            <a:off x="1593107" y="1643896"/>
            <a:ext cx="9259786" cy="3570208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sz="1100" i="1" dirty="0"/>
              <a:t>C</a:t>
            </a:r>
            <a:r>
              <a:rPr lang="it-IT" sz="1100" b="1" i="1" dirty="0"/>
              <a:t>OLLEGIO DOCENTI DEL 5 SETTEMBRE 2024</a:t>
            </a:r>
          </a:p>
          <a:p>
            <a:endParaRPr lang="it-IT" sz="1100" b="1" i="1" dirty="0"/>
          </a:p>
          <a:p>
            <a:r>
              <a:rPr lang="it-IT" sz="1200" b="1" i="1" dirty="0"/>
              <a:t>DELIBERA N.55 Approvazione verbale seduta precedente                                       DELIBERA N 56 Attività di programmazione scuola primaria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57 nomina funzioni strumentali                                                              DELIBERA N 58 nomina referente inclusione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59 nomina referente invalsi                                                                    DELIBERA N 60 nomina referente ed. civica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61 nomina referente musica strumentale                                             DELIBERA N 62 nomina referente coro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63 nomina referente rete coreutica                                                       DELIBERA N 64 nomina referente tirocinanti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65 nomina componenti NIV                                                                   DELIBERA N 66 definizione attività alternative IRC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67 nomina commissione cronoprogramma                                        DELIBERA N 68 nomina commissione elettorale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69 nomina commissione aggiornamento del curriculo                      DELIBERA N 70 adesione al servizio di psicologia scolastica</a:t>
            </a:r>
          </a:p>
          <a:p>
            <a:endParaRPr lang="it-IT" sz="1200" b="1" i="1" dirty="0"/>
          </a:p>
          <a:p>
            <a:r>
              <a:rPr lang="it-IT" sz="1200" b="1" i="1" dirty="0"/>
              <a:t>DELIBERA N 71 adesione scuola viva II annualità 2021/2027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4994BF-CB01-CA03-17CA-EEF426F66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308" y="5608237"/>
            <a:ext cx="3107384" cy="11374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E82B65-9BD8-7C14-51C4-0D614865A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368" y="5395833"/>
            <a:ext cx="164606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6588" y="343196"/>
            <a:ext cx="8557229" cy="793824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          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2. Approvazione P.A. </a:t>
            </a:r>
            <a:r>
              <a:rPr lang="it-IT" dirty="0" err="1"/>
              <a:t>a.s.</a:t>
            </a:r>
            <a:r>
              <a:rPr lang="it-IT" dirty="0"/>
              <a:t> 2024-2025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60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E3B195B-F6A6-7FBA-CFA3-AAA35C94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902" y="5947439"/>
            <a:ext cx="2297011" cy="8419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310D295-4F5C-9927-7DC4-3C2A4490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31" y="1578547"/>
            <a:ext cx="4797968" cy="394445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91DCF95-4F9F-96A7-AAA7-7F1A5764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963" y="3568305"/>
            <a:ext cx="4797969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EAC2DA-D6E9-4585-98D8-DC6CEB11F1F7}"/>
              </a:ext>
            </a:extLst>
          </p:cNvPr>
          <p:cNvSpPr txBox="1"/>
          <p:nvPr/>
        </p:nvSpPr>
        <p:spPr>
          <a:xfrm>
            <a:off x="1165099" y="1909414"/>
            <a:ext cx="4845833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/>
              <a:t>ORE PIANIFICATE:</a:t>
            </a:r>
          </a:p>
          <a:p>
            <a:r>
              <a:rPr lang="it-IT" sz="3200" b="1" dirty="0"/>
              <a:t>21+10 Scuola Primaria</a:t>
            </a:r>
          </a:p>
          <a:p>
            <a:r>
              <a:rPr lang="it-IT" sz="3200" b="1" dirty="0"/>
              <a:t>17+14 Scuola dell’ Infanzia</a:t>
            </a:r>
          </a:p>
        </p:txBody>
      </p:sp>
    </p:spTree>
    <p:extLst>
      <p:ext uri="{BB962C8B-B14F-4D97-AF65-F5344CB8AC3E}">
        <p14:creationId xmlns:p14="http://schemas.microsoft.com/office/powerpoint/2010/main" val="273812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1028" y="199867"/>
            <a:ext cx="7953971" cy="79382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i="1" dirty="0"/>
              <a:t> </a:t>
            </a:r>
            <a:br>
              <a:rPr lang="it-IT" i="1" dirty="0"/>
            </a:br>
            <a:br>
              <a:rPr lang="it-IT" i="1" dirty="0"/>
            </a:br>
            <a:r>
              <a:rPr lang="it-IT" i="1" dirty="0"/>
              <a:t>3. Nomina Tutor docenti neoassunti</a:t>
            </a:r>
            <a:br>
              <a:rPr lang="it-IT" i="1" dirty="0"/>
            </a:br>
            <a:br>
              <a:rPr lang="it-IT" i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02EE23-B50B-0FAB-23FB-356F54E9BD4E}"/>
              </a:ext>
            </a:extLst>
          </p:cNvPr>
          <p:cNvSpPr txBox="1"/>
          <p:nvPr/>
        </p:nvSpPr>
        <p:spPr>
          <a:xfrm>
            <a:off x="5159152" y="1176481"/>
            <a:ext cx="6410547" cy="369332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</a:rPr>
              <a:t>Decreto del Ministro dell’Istruzione del 16 agosto 2022, n. 226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6CF238-103A-42C9-BA36-111BF36DF074}"/>
              </a:ext>
            </a:extLst>
          </p:cNvPr>
          <p:cNvSpPr txBox="1"/>
          <p:nvPr/>
        </p:nvSpPr>
        <p:spPr>
          <a:xfrm>
            <a:off x="3231704" y="5137119"/>
            <a:ext cx="6054948" cy="1477328"/>
          </a:xfrm>
          <a:prstGeom prst="rect">
            <a:avLst/>
          </a:prstGeom>
          <a:solidFill>
            <a:srgbClr val="FFDE5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Il percorso formativo è articolato in 4 distinte fasi:</a:t>
            </a:r>
          </a:p>
          <a:p>
            <a:r>
              <a:rPr lang="it-IT" dirty="0"/>
              <a:t>- incontri propedeutici e di restituzione finale – 6 ore </a:t>
            </a:r>
          </a:p>
          <a:p>
            <a:r>
              <a:rPr lang="it-IT" dirty="0"/>
              <a:t>- laboratori formativi/visite a scuole innovative – 12 ore</a:t>
            </a:r>
          </a:p>
          <a:p>
            <a:r>
              <a:rPr lang="it-IT" dirty="0"/>
              <a:t>- peer to peer ed osservazione in classe – 12 ore</a:t>
            </a:r>
          </a:p>
          <a:p>
            <a:r>
              <a:rPr lang="it-IT" dirty="0"/>
              <a:t>- formazione on line – 20 ore.</a:t>
            </a:r>
          </a:p>
        </p:txBody>
      </p:sp>
    </p:spTree>
    <p:extLst>
      <p:ext uri="{BB962C8B-B14F-4D97-AF65-F5344CB8AC3E}">
        <p14:creationId xmlns:p14="http://schemas.microsoft.com/office/powerpoint/2010/main" val="251601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708" y="284125"/>
            <a:ext cx="10689492" cy="793824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           </a:t>
            </a:r>
            <a:br>
              <a:rPr lang="it-IT" dirty="0"/>
            </a:br>
            <a:r>
              <a:rPr lang="it-IT" dirty="0"/>
              <a:t>    </a:t>
            </a:r>
            <a:br>
              <a:rPr lang="it-IT" dirty="0"/>
            </a:br>
            <a:r>
              <a:rPr lang="it-IT" dirty="0"/>
              <a:t> 4. Approvazione proposta di gemellaggio </a:t>
            </a:r>
            <a:r>
              <a:rPr lang="it-IT" dirty="0" err="1"/>
              <a:t>a.s.</a:t>
            </a:r>
            <a:r>
              <a:rPr lang="it-IT" dirty="0"/>
              <a:t> 24-25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7EA8DD-15D6-EEBC-56AD-ED3972B8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3" y="5698852"/>
            <a:ext cx="2298391" cy="8413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D7D17BF-C8D3-40C6-9643-6CADEFC11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91" y="1899563"/>
            <a:ext cx="6188291" cy="49517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17359D-2AA3-4104-9B1F-5F1718CA2408}"/>
              </a:ext>
            </a:extLst>
          </p:cNvPr>
          <p:cNvSpPr txBox="1"/>
          <p:nvPr/>
        </p:nvSpPr>
        <p:spPr>
          <a:xfrm>
            <a:off x="4068567" y="1349461"/>
            <a:ext cx="5695022" cy="1200329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IC Aulo Attilio Caiatino di Caiazzo (CE) </a:t>
            </a:r>
          </a:p>
          <a:p>
            <a:pPr algn="ctr"/>
            <a:r>
              <a:rPr lang="it-IT" b="1" dirty="0"/>
              <a:t>Plesso Ernesto Mastroianni Scuola Primaria  </a:t>
            </a:r>
          </a:p>
          <a:p>
            <a:pPr algn="ctr"/>
            <a:r>
              <a:rPr lang="it-IT" b="1" dirty="0"/>
              <a:t>Piana di </a:t>
            </a:r>
            <a:r>
              <a:rPr lang="it-IT" b="1" dirty="0" err="1"/>
              <a:t>Monteverna</a:t>
            </a:r>
            <a:r>
              <a:rPr lang="it-IT" b="1" dirty="0"/>
              <a:t> </a:t>
            </a:r>
          </a:p>
          <a:p>
            <a:pPr algn="ctr"/>
            <a:r>
              <a:rPr lang="it-IT" b="1" dirty="0"/>
              <a:t>“Città delle Lumache”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11E306-C19C-5CFE-67C3-49DCBAFCF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130" y="5157955"/>
            <a:ext cx="164606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1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69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8522" y="48969"/>
            <a:ext cx="10791092" cy="793824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 5. Approvazione proposta Rete per l’Inclusione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A26DA0-D12E-47D6-9F6D-3503B79E1743}"/>
              </a:ext>
            </a:extLst>
          </p:cNvPr>
          <p:cNvSpPr txBox="1"/>
          <p:nvPr/>
        </p:nvSpPr>
        <p:spPr>
          <a:xfrm>
            <a:off x="1937874" y="1002784"/>
            <a:ext cx="7764926" cy="1983428"/>
          </a:xfrm>
          <a:prstGeom prst="rect">
            <a:avLst/>
          </a:prstGeom>
          <a:solidFill>
            <a:srgbClr val="FFDE5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Premessa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parti firmatarie riconoscono l’importanza di promuovere un’educazione inclusiva e di garantire il benessere, l’integrazione e il successo formativo di tutti gli alunni, con particolare attenzione a coloro che presentano Bisogni Educativi Speciali (BES), disabilità, disturbi specifici dell’apprendimento (DSA) o difficoltà socio-affettive, economiche e culturali.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CECE1-2531-44C3-F96C-BA4EC3F4AF09}"/>
              </a:ext>
            </a:extLst>
          </p:cNvPr>
          <p:cNvSpPr txBox="1"/>
          <p:nvPr/>
        </p:nvSpPr>
        <p:spPr>
          <a:xfrm>
            <a:off x="414261" y="3187817"/>
            <a:ext cx="11619614" cy="3323795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 – Obiettivi del Protocollo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 Promuovere un modello di inclusione scolastica basato su una stretta collaborazione tra Istituzioni Scolastiche, Enti ed  Associazioni del territorio.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 Sostenere la crescita inclusiva degli alunni attraverso la progettazione e la promozione di attività educative, culturali, sportive e ricreative che rispondano alle loro diverse esigenze.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Coinvolgere le famiglie in un percorso di partecipazione attiva, garantendo informazione e supporto alle loro esigenze educative.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Sviluppare percorsi formativi e di sensibilizzazione rivolti a docenti, famiglie e cittadini, per promuovere una cultura dell’inclusione e dell’accoglienza delle diversità.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718" y="363653"/>
            <a:ext cx="10128182" cy="79382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6. Aggiornamento documenti connessi al PTOF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4A6D3E-0D40-4DEE-8504-5095561C4B8F}"/>
              </a:ext>
            </a:extLst>
          </p:cNvPr>
          <p:cNvSpPr txBox="1"/>
          <p:nvPr/>
        </p:nvSpPr>
        <p:spPr>
          <a:xfrm>
            <a:off x="2311400" y="1651000"/>
            <a:ext cx="7886700" cy="4247317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- Sezione: Priorità desunte dal RAV</a:t>
            </a:r>
          </a:p>
          <a:p>
            <a:r>
              <a:rPr lang="it-IT" dirty="0"/>
              <a:t>Dopo aver analizzato il RAV e gli esiti delle PROVE INVALSI provvedere ad eventuale </a:t>
            </a:r>
            <a:r>
              <a:rPr lang="it-IT" b="1" dirty="0"/>
              <a:t>aggiornamento delle priorità </a:t>
            </a:r>
            <a:r>
              <a:rPr lang="it-IT" dirty="0"/>
              <a:t>finalizzate al miglioramento degli esiti degli studenti. </a:t>
            </a:r>
          </a:p>
          <a:p>
            <a:r>
              <a:rPr lang="it-IT" dirty="0"/>
              <a:t>- Sezione: Principali elementi di innovazione</a:t>
            </a:r>
          </a:p>
          <a:p>
            <a:r>
              <a:rPr lang="it-IT" dirty="0"/>
              <a:t>Inserire l’adozione della </a:t>
            </a:r>
            <a:r>
              <a:rPr lang="it-IT" b="1" dirty="0"/>
              <a:t>“Pedagogia della lumaca</a:t>
            </a:r>
            <a:r>
              <a:rPr lang="it-IT" dirty="0"/>
              <a:t>” e la </a:t>
            </a:r>
            <a:r>
              <a:rPr lang="it-IT" b="1" dirty="0"/>
              <a:t>metodologia </a:t>
            </a:r>
            <a:r>
              <a:rPr lang="it-IT" b="1" dirty="0" err="1"/>
              <a:t>snoezelen</a:t>
            </a:r>
            <a:r>
              <a:rPr lang="it-IT" b="1" dirty="0"/>
              <a:t> </a:t>
            </a:r>
            <a:r>
              <a:rPr lang="it-IT" dirty="0"/>
              <a:t>in aula predisposta</a:t>
            </a:r>
          </a:p>
          <a:p>
            <a:r>
              <a:rPr lang="it-IT" dirty="0"/>
              <a:t>- Sezione: Iniziative previste in relazione alla Missione 1.4 – Istruzione del PNRR S</a:t>
            </a:r>
            <a:r>
              <a:rPr lang="it-IT" b="1" dirty="0"/>
              <a:t>cuola 4.0</a:t>
            </a:r>
          </a:p>
          <a:p>
            <a:r>
              <a:rPr lang="it-IT" dirty="0"/>
              <a:t>- PARTE III L'OFFERTA FORMATIVA </a:t>
            </a:r>
          </a:p>
          <a:p>
            <a:r>
              <a:rPr lang="it-IT" dirty="0"/>
              <a:t>- Sezione Curricolo di Istituto </a:t>
            </a:r>
          </a:p>
          <a:p>
            <a:r>
              <a:rPr lang="it-IT" dirty="0"/>
              <a:t>Inserire il riferimento alle nuove linee guida di </a:t>
            </a:r>
            <a:r>
              <a:rPr lang="it-IT" b="1" dirty="0"/>
              <a:t>Educazione civica</a:t>
            </a:r>
          </a:p>
          <a:p>
            <a:r>
              <a:rPr lang="it-IT" dirty="0"/>
              <a:t>- Sezione: Iniziative di </a:t>
            </a:r>
            <a:r>
              <a:rPr lang="it-IT" b="1" dirty="0"/>
              <a:t>ampliamento dell’offerta formativa.</a:t>
            </a:r>
          </a:p>
          <a:p>
            <a:r>
              <a:rPr lang="it-IT" dirty="0"/>
              <a:t>Aggiornare i progetti di ampliamento dell’offerta formativa con il </a:t>
            </a:r>
            <a:r>
              <a:rPr lang="it-IT" b="1" dirty="0"/>
              <a:t>PN Scuola e Competenze 21/27, DM 65 stem e multilingue, DM176 MAT-ITA 2^annualità</a:t>
            </a:r>
          </a:p>
        </p:txBody>
      </p:sp>
    </p:spTree>
    <p:extLst>
      <p:ext uri="{BB962C8B-B14F-4D97-AF65-F5344CB8AC3E}">
        <p14:creationId xmlns:p14="http://schemas.microsoft.com/office/powerpoint/2010/main" val="416924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280635B-7979-4F48-8290-F116464B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0675" y="282576"/>
            <a:ext cx="6410325" cy="106134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7. Esiti Invalsi e nuove date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F02CF9-371C-6DC8-0319-878BC100108E}"/>
              </a:ext>
            </a:extLst>
          </p:cNvPr>
          <p:cNvSpPr txBox="1"/>
          <p:nvPr/>
        </p:nvSpPr>
        <p:spPr>
          <a:xfrm>
            <a:off x="1422400" y="1830717"/>
            <a:ext cx="5753100" cy="2677656"/>
          </a:xfrm>
          <a:prstGeom prst="rect">
            <a:avLst/>
          </a:prstGeom>
          <a:solidFill>
            <a:srgbClr val="FFDE5F"/>
          </a:solidFill>
        </p:spPr>
        <p:txBody>
          <a:bodyPr wrap="square" rtlCol="0">
            <a:spAutoFit/>
          </a:bodyPr>
          <a:lstStyle/>
          <a:p>
            <a:r>
              <a:rPr lang="it-IT" sz="2400" b="0" i="0" dirty="0">
                <a:effectLst/>
                <a:latin typeface="-apple-system"/>
              </a:rPr>
              <a:t>Le Prove INVALSI 2025 della Primaria </a:t>
            </a:r>
          </a:p>
          <a:p>
            <a:r>
              <a:rPr lang="it-IT" sz="2400" b="0" i="0" dirty="0">
                <a:effectLst/>
                <a:latin typeface="-apple-system"/>
              </a:rPr>
              <a:t>Gli studenti del grado 2 e del grado 5 svolgono le Prove INVALSI 2025 nelle seguenti date: </a:t>
            </a:r>
          </a:p>
          <a:p>
            <a:r>
              <a:rPr lang="it-IT" sz="2400" b="0" i="0" dirty="0">
                <a:effectLst/>
                <a:latin typeface="-apple-system"/>
              </a:rPr>
              <a:t>Prova di Italiano il</a:t>
            </a:r>
            <a:r>
              <a:rPr lang="it-IT" sz="2400" b="1" i="0" dirty="0">
                <a:effectLst/>
                <a:latin typeface="-apple-system"/>
              </a:rPr>
              <a:t> 7 maggio</a:t>
            </a:r>
            <a:r>
              <a:rPr lang="it-IT" sz="2400" b="0" i="0" dirty="0">
                <a:effectLst/>
                <a:latin typeface="-apple-system"/>
              </a:rPr>
              <a:t> </a:t>
            </a:r>
          </a:p>
          <a:p>
            <a:r>
              <a:rPr lang="it-IT" sz="2400" b="0" i="0" dirty="0">
                <a:effectLst/>
                <a:latin typeface="-apple-system"/>
              </a:rPr>
              <a:t>Prova di Matematica il </a:t>
            </a:r>
            <a:r>
              <a:rPr lang="it-IT" sz="2400" b="1" i="0" dirty="0">
                <a:effectLst/>
                <a:latin typeface="-apple-system"/>
              </a:rPr>
              <a:t>9 maggio </a:t>
            </a:r>
          </a:p>
          <a:p>
            <a:r>
              <a:rPr lang="it-IT" sz="2400" b="0" i="0" dirty="0">
                <a:effectLst/>
                <a:latin typeface="-apple-system"/>
              </a:rPr>
              <a:t>Prova di Inglese (solo grado 5) il </a:t>
            </a:r>
            <a:r>
              <a:rPr lang="it-IT" sz="2400" b="1" i="0" dirty="0">
                <a:effectLst/>
                <a:latin typeface="-apple-system"/>
              </a:rPr>
              <a:t>6 maggio</a:t>
            </a:r>
            <a:endParaRPr lang="it-IT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0D4653-5FC2-3A5E-813E-639F6DCB37E0}"/>
              </a:ext>
            </a:extLst>
          </p:cNvPr>
          <p:cNvSpPr txBox="1"/>
          <p:nvPr/>
        </p:nvSpPr>
        <p:spPr>
          <a:xfrm>
            <a:off x="7335837" y="5156200"/>
            <a:ext cx="26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ESITI. </a:t>
            </a:r>
            <a:r>
              <a:rPr lang="it-IT" sz="2400" dirty="0" err="1"/>
              <a:t>Ref.Santoro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42841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963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-apple-system</vt:lpstr>
      <vt:lpstr>Arial</vt:lpstr>
      <vt:lpstr>Bahnschrift Condensed</vt:lpstr>
      <vt:lpstr>Calibri</vt:lpstr>
      <vt:lpstr>Calibri Light</vt:lpstr>
      <vt:lpstr>Times New Roman</vt:lpstr>
      <vt:lpstr>Tema di Office</vt:lpstr>
      <vt:lpstr>Collegio Docenti n.3</vt:lpstr>
      <vt:lpstr>Presentazione standard di PowerPoint</vt:lpstr>
      <vt:lpstr>           1. Approvazione verbale seduta precedente</vt:lpstr>
      <vt:lpstr>             2. Approvazione P.A. a.s. 2024-2025  </vt:lpstr>
      <vt:lpstr>   3. Nomina Tutor docenti neoassunti  </vt:lpstr>
      <vt:lpstr>                  4. Approvazione proposta di gemellaggio a.s. 24-25  </vt:lpstr>
      <vt:lpstr>   5. Approvazione proposta Rete per l’Inclusione  </vt:lpstr>
      <vt:lpstr>   6. Aggiornamento documenti connessi al PTOF   </vt:lpstr>
      <vt:lpstr>     7. Esiti Invalsi e nuove date     </vt:lpstr>
      <vt:lpstr>    8. Lettura diffusa    </vt:lpstr>
      <vt:lpstr>    9. VV ed EE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Compenso e tempistica 120 hh max    80 € onnicomprensivi da gennaio 2025 a dicembre 2025 un incontro settimanale di 2hh e 30’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Collegio Docenti n.1</dc:title>
  <dc:creator>Rosanna</dc:creator>
  <cp:lastModifiedBy>Rosanna Bianco</cp:lastModifiedBy>
  <cp:revision>179</cp:revision>
  <dcterms:created xsi:type="dcterms:W3CDTF">2019-09-01T14:20:24Z</dcterms:created>
  <dcterms:modified xsi:type="dcterms:W3CDTF">2024-11-11T18:18:06Z</dcterms:modified>
</cp:coreProperties>
</file>